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33" r:id="rId3"/>
    <p:sldMasterId id="2147483745" r:id="rId4"/>
  </p:sldMasterIdLst>
  <p:notesMasterIdLst>
    <p:notesMasterId r:id="rId24"/>
  </p:notesMasterIdLst>
  <p:sldIdLst>
    <p:sldId id="258" r:id="rId5"/>
    <p:sldId id="274" r:id="rId6"/>
    <p:sldId id="275" r:id="rId7"/>
    <p:sldId id="276" r:id="rId8"/>
    <p:sldId id="259" r:id="rId9"/>
    <p:sldId id="260" r:id="rId10"/>
    <p:sldId id="256" r:id="rId11"/>
    <p:sldId id="263" r:id="rId12"/>
    <p:sldId id="262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2" r:id="rId21"/>
    <p:sldId id="273" r:id="rId22"/>
    <p:sldId id="25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98DC6E-6F3C-4500-9767-84BA3C9489E1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66213-2408-42EF-9EE9-68FA6E564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62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A4BE8-1785-4812-B62A-C38B498E0BB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A4BE8-1785-4812-B62A-C38B498E0BB4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A4BE8-1785-4812-B62A-C38B498E0BB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E8F-6DCC-4B5C-A251-332869515CEF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7510-6A89-48F8-85E5-143ECFFAAEF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E8F-6DCC-4B5C-A251-332869515CEF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7510-6A89-48F8-85E5-143ECFFAAE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E8F-6DCC-4B5C-A251-332869515CEF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7510-6A89-48F8-85E5-143ECFFAAE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065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258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348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319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915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7779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6860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125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E8F-6DCC-4B5C-A251-332869515CEF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7510-6A89-48F8-85E5-143ECFFAAEF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7793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6717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9906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4984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7101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4173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1738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073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4245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852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E8F-6DCC-4B5C-A251-332869515CEF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7510-6A89-48F8-85E5-143ECFFAAE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2154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9869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513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115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7270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8730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8582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1017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9366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175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E8F-6DCC-4B5C-A251-332869515CEF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7510-6A89-48F8-85E5-143ECFFAAEF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2738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117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2620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1237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541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E8F-6DCC-4B5C-A251-332869515CEF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7510-6A89-48F8-85E5-143ECFFAAEF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E8F-6DCC-4B5C-A251-332869515CEF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7510-6A89-48F8-85E5-143ECFFAAE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E8F-6DCC-4B5C-A251-332869515CEF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7510-6A89-48F8-85E5-143ECFFAAE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E8F-6DCC-4B5C-A251-332869515CEF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7510-6A89-48F8-85E5-143ECFFAAE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E8F-6DCC-4B5C-A251-332869515CEF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7510-6A89-48F8-85E5-143ECFFAAEF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3ABFE8F-6DCC-4B5C-A251-332869515CEF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7AA7510-6A89-48F8-85E5-143ECFFAAEF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30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908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463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7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png"/><Relationship Id="rId9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539750" y="476672"/>
            <a:ext cx="7993063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Всё известно вокруг, тем не менее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Земле ещё много того, 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достойно, поверь, удивления.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Изумления твоего.</a:t>
            </a: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4211638" y="3141663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 sz="2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child4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789363"/>
            <a:ext cx="2592388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289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6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6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6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76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76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76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76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76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76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28638" y="485775"/>
            <a:ext cx="75041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 </a:t>
            </a:r>
            <a:r>
              <a:rPr lang="ru-RU" sz="2800" b="1" dirty="0">
                <a:solidFill>
                  <a:srgbClr val="336600"/>
                </a:solidFill>
                <a:latin typeface="Georgia" pitchFamily="18" charset="0"/>
                <a:cs typeface="Arial" charset="0"/>
              </a:rPr>
              <a:t> </a:t>
            </a:r>
            <a:r>
              <a:rPr lang="ru-RU" sz="2800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1. Чему равна равнодействующая двух сил,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приложенных к телу в точке А?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9459" name="Rectangle 10"/>
          <p:cNvSpPr>
            <a:spLocks noChangeArrowheads="1"/>
          </p:cNvSpPr>
          <p:nvPr/>
        </p:nvSpPr>
        <p:spPr bwMode="auto">
          <a:xfrm>
            <a:off x="928688" y="2214563"/>
            <a:ext cx="4857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600" b="1">
                <a:latin typeface="Cambria" pitchFamily="18" charset="0"/>
              </a:rPr>
              <a:t>А</a:t>
            </a:r>
          </a:p>
        </p:txBody>
      </p:sp>
      <p:grpSp>
        <p:nvGrpSpPr>
          <p:cNvPr id="2" name="Группа 19"/>
          <p:cNvGrpSpPr>
            <a:grpSpLocks/>
          </p:cNvGrpSpPr>
          <p:nvPr/>
        </p:nvGrpSpPr>
        <p:grpSpPr bwMode="auto">
          <a:xfrm>
            <a:off x="1785938" y="2928938"/>
            <a:ext cx="6461125" cy="1643062"/>
            <a:chOff x="1825437" y="2928934"/>
            <a:chExt cx="6461339" cy="1643074"/>
          </a:xfrm>
        </p:grpSpPr>
        <p:sp>
          <p:nvSpPr>
            <p:cNvPr id="19468" name="Rectangle 8"/>
            <p:cNvSpPr>
              <a:spLocks noChangeArrowheads="1"/>
            </p:cNvSpPr>
            <p:nvPr/>
          </p:nvSpPr>
          <p:spPr bwMode="auto">
            <a:xfrm>
              <a:off x="6357950" y="2928934"/>
              <a:ext cx="70884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ru-RU" sz="2800">
                  <a:latin typeface="Cambria" pitchFamily="18" charset="0"/>
                </a:rPr>
                <a:t>8Н </a:t>
              </a:r>
            </a:p>
          </p:txBody>
        </p:sp>
        <p:sp>
          <p:nvSpPr>
            <p:cNvPr id="16" name="Стрелка вправо 15"/>
            <p:cNvSpPr/>
            <p:nvPr/>
          </p:nvSpPr>
          <p:spPr>
            <a:xfrm>
              <a:off x="1825437" y="3071810"/>
              <a:ext cx="6461339" cy="1500198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9461" name="Oval 9"/>
          <p:cNvSpPr>
            <a:spLocks noChangeArrowheads="1"/>
          </p:cNvSpPr>
          <p:nvPr/>
        </p:nvSpPr>
        <p:spPr bwMode="auto">
          <a:xfrm>
            <a:off x="500063" y="3071813"/>
            <a:ext cx="1325562" cy="1500187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mbria" pitchFamily="18" charset="0"/>
            </a:endParaRPr>
          </a:p>
        </p:txBody>
      </p:sp>
      <p:grpSp>
        <p:nvGrpSpPr>
          <p:cNvPr id="19462" name="Группа 18"/>
          <p:cNvGrpSpPr>
            <a:grpSpLocks/>
          </p:cNvGrpSpPr>
          <p:nvPr/>
        </p:nvGrpSpPr>
        <p:grpSpPr bwMode="auto">
          <a:xfrm>
            <a:off x="1825625" y="2928938"/>
            <a:ext cx="3976688" cy="1455737"/>
            <a:chOff x="1825437" y="2928934"/>
            <a:chExt cx="3976209" cy="1455550"/>
          </a:xfrm>
        </p:grpSpPr>
        <p:sp>
          <p:nvSpPr>
            <p:cNvPr id="19466" name="Rectangle 8"/>
            <p:cNvSpPr>
              <a:spLocks noChangeArrowheads="1"/>
            </p:cNvSpPr>
            <p:nvPr/>
          </p:nvSpPr>
          <p:spPr bwMode="auto">
            <a:xfrm>
              <a:off x="4357686" y="2928934"/>
              <a:ext cx="70884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ru-RU" sz="2800">
                  <a:latin typeface="Cambria" pitchFamily="18" charset="0"/>
                </a:rPr>
                <a:t>5Н </a:t>
              </a:r>
            </a:p>
          </p:txBody>
        </p:sp>
        <p:sp>
          <p:nvSpPr>
            <p:cNvPr id="15" name="Стрелка вправо 14"/>
            <p:cNvSpPr/>
            <p:nvPr/>
          </p:nvSpPr>
          <p:spPr>
            <a:xfrm>
              <a:off x="1825437" y="3259092"/>
              <a:ext cx="3976209" cy="1125392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9463" name="Группа 17"/>
          <p:cNvGrpSpPr>
            <a:grpSpLocks/>
          </p:cNvGrpSpPr>
          <p:nvPr/>
        </p:nvGrpSpPr>
        <p:grpSpPr bwMode="auto">
          <a:xfrm>
            <a:off x="1825625" y="2928938"/>
            <a:ext cx="2484438" cy="1268412"/>
            <a:chOff x="1825437" y="2928934"/>
            <a:chExt cx="2485130" cy="1268025"/>
          </a:xfrm>
        </p:grpSpPr>
        <p:sp>
          <p:nvSpPr>
            <p:cNvPr id="19464" name="Rectangle 7"/>
            <p:cNvSpPr>
              <a:spLocks noChangeArrowheads="1"/>
            </p:cNvSpPr>
            <p:nvPr/>
          </p:nvSpPr>
          <p:spPr bwMode="auto">
            <a:xfrm>
              <a:off x="2428860" y="2928934"/>
              <a:ext cx="70884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ru-RU" sz="2800">
                  <a:latin typeface="Cambria" pitchFamily="18" charset="0"/>
                </a:rPr>
                <a:t>3 Н</a:t>
              </a:r>
            </a:p>
          </p:txBody>
        </p:sp>
        <p:sp>
          <p:nvSpPr>
            <p:cNvPr id="13" name="Стрелка вправо 12"/>
            <p:cNvSpPr/>
            <p:nvPr/>
          </p:nvSpPr>
          <p:spPr>
            <a:xfrm>
              <a:off x="1825437" y="3446301"/>
              <a:ext cx="2485130" cy="750658"/>
            </a:xfrm>
            <a:prstGeom prst="rightArrow">
              <a:avLst/>
            </a:prstGeom>
            <a:solidFill>
              <a:srgbClr val="0070C0">
                <a:alpha val="63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52813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08013" y="485775"/>
            <a:ext cx="79470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  <a:t> </a:t>
            </a:r>
            <a:r>
              <a:rPr lang="ru-RU" sz="24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600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Чему равна равнодействующая двух сил,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приложенных к телу в точке А?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483" name="Rectangle 11"/>
          <p:cNvSpPr>
            <a:spLocks noChangeArrowheads="1"/>
          </p:cNvSpPr>
          <p:nvPr/>
        </p:nvSpPr>
        <p:spPr bwMode="auto">
          <a:xfrm>
            <a:off x="3357563" y="2428875"/>
            <a:ext cx="5191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4000" b="1">
                <a:latin typeface="Cambria" pitchFamily="18" charset="0"/>
              </a:rPr>
              <a:t>А</a:t>
            </a:r>
          </a:p>
        </p:txBody>
      </p:sp>
      <p:grpSp>
        <p:nvGrpSpPr>
          <p:cNvPr id="20484" name="Группа 20"/>
          <p:cNvGrpSpPr>
            <a:grpSpLocks/>
          </p:cNvGrpSpPr>
          <p:nvPr/>
        </p:nvGrpSpPr>
        <p:grpSpPr bwMode="auto">
          <a:xfrm>
            <a:off x="4364038" y="3214688"/>
            <a:ext cx="2851150" cy="1436687"/>
            <a:chOff x="4364555" y="3214686"/>
            <a:chExt cx="2850651" cy="1437174"/>
          </a:xfrm>
        </p:grpSpPr>
        <p:sp>
          <p:nvSpPr>
            <p:cNvPr id="20492" name="Rectangle 9"/>
            <p:cNvSpPr>
              <a:spLocks noChangeArrowheads="1"/>
            </p:cNvSpPr>
            <p:nvPr/>
          </p:nvSpPr>
          <p:spPr bwMode="auto">
            <a:xfrm>
              <a:off x="5857884" y="3214686"/>
              <a:ext cx="70884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ru-RU" sz="2800">
                  <a:latin typeface="Cambria" pitchFamily="18" charset="0"/>
                </a:rPr>
                <a:t>4Н </a:t>
              </a:r>
            </a:p>
          </p:txBody>
        </p:sp>
        <p:sp>
          <p:nvSpPr>
            <p:cNvPr id="17" name="Стрелка вправо 16"/>
            <p:cNvSpPr/>
            <p:nvPr/>
          </p:nvSpPr>
          <p:spPr>
            <a:xfrm>
              <a:off x="4364555" y="3554526"/>
              <a:ext cx="2850651" cy="1097334"/>
            </a:xfrm>
            <a:prstGeom prst="rightArrow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20485" name="Oval 10"/>
          <p:cNvSpPr>
            <a:spLocks noChangeArrowheads="1"/>
          </p:cNvSpPr>
          <p:nvPr/>
        </p:nvSpPr>
        <p:spPr bwMode="auto">
          <a:xfrm>
            <a:off x="2857500" y="3214688"/>
            <a:ext cx="1541463" cy="1643062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mbria" pitchFamily="18" charset="0"/>
            </a:endParaRPr>
          </a:p>
        </p:txBody>
      </p:sp>
      <p:grpSp>
        <p:nvGrpSpPr>
          <p:cNvPr id="20486" name="Группа 18"/>
          <p:cNvGrpSpPr>
            <a:grpSpLocks/>
          </p:cNvGrpSpPr>
          <p:nvPr/>
        </p:nvGrpSpPr>
        <p:grpSpPr bwMode="auto">
          <a:xfrm>
            <a:off x="1285875" y="3143250"/>
            <a:ext cx="1597025" cy="1371600"/>
            <a:chOff x="1285852" y="3143248"/>
            <a:chExt cx="1596365" cy="1371465"/>
          </a:xfrm>
        </p:grpSpPr>
        <p:sp>
          <p:nvSpPr>
            <p:cNvPr id="20490" name="Rectangle 8"/>
            <p:cNvSpPr>
              <a:spLocks noChangeArrowheads="1"/>
            </p:cNvSpPr>
            <p:nvPr/>
          </p:nvSpPr>
          <p:spPr bwMode="auto">
            <a:xfrm>
              <a:off x="2000232" y="3143248"/>
              <a:ext cx="70884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ru-RU" sz="2800">
                  <a:latin typeface="Cambria" pitchFamily="18" charset="0"/>
                </a:rPr>
                <a:t>2 Н</a:t>
              </a:r>
            </a:p>
          </p:txBody>
        </p:sp>
        <p:sp>
          <p:nvSpPr>
            <p:cNvPr id="15" name="Стрелка влево 14"/>
            <p:cNvSpPr/>
            <p:nvPr/>
          </p:nvSpPr>
          <p:spPr>
            <a:xfrm>
              <a:off x="1285852" y="3692469"/>
              <a:ext cx="1596365" cy="822244"/>
            </a:xfrm>
            <a:prstGeom prst="lef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5" name="Группа 19"/>
          <p:cNvGrpSpPr>
            <a:grpSpLocks/>
          </p:cNvGrpSpPr>
          <p:nvPr/>
        </p:nvGrpSpPr>
        <p:grpSpPr bwMode="auto">
          <a:xfrm>
            <a:off x="4364038" y="3214688"/>
            <a:ext cx="1597025" cy="1300162"/>
            <a:chOff x="4364555" y="3214686"/>
            <a:chExt cx="1596365" cy="1300027"/>
          </a:xfrm>
        </p:grpSpPr>
        <p:sp>
          <p:nvSpPr>
            <p:cNvPr id="20488" name="Rectangle 8"/>
            <p:cNvSpPr>
              <a:spLocks noChangeArrowheads="1"/>
            </p:cNvSpPr>
            <p:nvPr/>
          </p:nvSpPr>
          <p:spPr bwMode="auto">
            <a:xfrm>
              <a:off x="4643438" y="3214686"/>
              <a:ext cx="70884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ru-RU" sz="2800">
                  <a:latin typeface="Cambria" pitchFamily="18" charset="0"/>
                </a:rPr>
                <a:t>2 Н</a:t>
              </a:r>
            </a:p>
          </p:txBody>
        </p:sp>
        <p:sp>
          <p:nvSpPr>
            <p:cNvPr id="16" name="Стрелка вправо 15"/>
            <p:cNvSpPr/>
            <p:nvPr/>
          </p:nvSpPr>
          <p:spPr>
            <a:xfrm>
              <a:off x="4364555" y="3692473"/>
              <a:ext cx="1596365" cy="82224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45825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ChangeArrowheads="1"/>
          </p:cNvSpPr>
          <p:nvPr/>
        </p:nvSpPr>
        <p:spPr bwMode="auto">
          <a:xfrm>
            <a:off x="214313" y="505222"/>
            <a:ext cx="871537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 dirty="0">
                <a:solidFill>
                  <a:srgbClr val="336600"/>
                </a:solidFill>
                <a:latin typeface="Georgia" pitchFamily="18" charset="0"/>
                <a:cs typeface="Arial" charset="0"/>
              </a:rPr>
              <a:t>  3. Чему равна равнодействующая трёх сил, </a:t>
            </a:r>
          </a:p>
          <a:p>
            <a:pPr algn="ctr"/>
            <a:r>
              <a:rPr lang="ru-RU" sz="2800" b="1" dirty="0">
                <a:solidFill>
                  <a:srgbClr val="336600"/>
                </a:solidFill>
                <a:latin typeface="Georgia" pitchFamily="18" charset="0"/>
                <a:cs typeface="Arial" charset="0"/>
              </a:rPr>
              <a:t>приложенных к телу в точке А? </a:t>
            </a:r>
          </a:p>
          <a:p>
            <a:pPr algn="ctr"/>
            <a:endParaRPr lang="ru-RU" dirty="0">
              <a:latin typeface="Cambria" pitchFamily="18" charset="0"/>
            </a:endParaRPr>
          </a:p>
        </p:txBody>
      </p:sp>
      <p:sp>
        <p:nvSpPr>
          <p:cNvPr id="21507" name="Rectangle 12"/>
          <p:cNvSpPr>
            <a:spLocks noChangeArrowheads="1"/>
          </p:cNvSpPr>
          <p:nvPr/>
        </p:nvSpPr>
        <p:spPr bwMode="auto">
          <a:xfrm>
            <a:off x="3571875" y="2214563"/>
            <a:ext cx="5191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4000" b="1">
                <a:latin typeface="Cambria" pitchFamily="18" charset="0"/>
              </a:rPr>
              <a:t>А</a:t>
            </a:r>
          </a:p>
        </p:txBody>
      </p:sp>
      <p:grpSp>
        <p:nvGrpSpPr>
          <p:cNvPr id="21508" name="Группа 20"/>
          <p:cNvGrpSpPr>
            <a:grpSpLocks/>
          </p:cNvGrpSpPr>
          <p:nvPr/>
        </p:nvGrpSpPr>
        <p:grpSpPr bwMode="auto">
          <a:xfrm>
            <a:off x="4395788" y="2928938"/>
            <a:ext cx="3248025" cy="1214437"/>
            <a:chOff x="4395786" y="2928934"/>
            <a:chExt cx="3248048" cy="1214446"/>
          </a:xfrm>
        </p:grpSpPr>
        <p:sp>
          <p:nvSpPr>
            <p:cNvPr id="21520" name="Rectangle 10"/>
            <p:cNvSpPr>
              <a:spLocks noChangeArrowheads="1"/>
            </p:cNvSpPr>
            <p:nvPr/>
          </p:nvSpPr>
          <p:spPr bwMode="auto">
            <a:xfrm>
              <a:off x="6286512" y="2928934"/>
              <a:ext cx="70884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ru-RU" sz="2800">
                  <a:latin typeface="Cambria" pitchFamily="18" charset="0"/>
                </a:rPr>
                <a:t>5Н </a:t>
              </a:r>
            </a:p>
          </p:txBody>
        </p:sp>
        <p:sp>
          <p:nvSpPr>
            <p:cNvPr id="17" name="Стрелка вправо 16"/>
            <p:cNvSpPr/>
            <p:nvPr/>
          </p:nvSpPr>
          <p:spPr>
            <a:xfrm>
              <a:off x="4395786" y="3114672"/>
              <a:ext cx="3248048" cy="1028708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21509" name="Oval 11"/>
          <p:cNvSpPr>
            <a:spLocks noChangeArrowheads="1"/>
          </p:cNvSpPr>
          <p:nvPr/>
        </p:nvSpPr>
        <p:spPr bwMode="auto">
          <a:xfrm>
            <a:off x="3243263" y="3000375"/>
            <a:ext cx="1152525" cy="11430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3200" b="1" dirty="0" smtClean="0">
                <a:latin typeface="Cambria" pitchFamily="18" charset="0"/>
              </a:rPr>
              <a:t> </a:t>
            </a:r>
            <a:endParaRPr lang="ru-RU" sz="3200" b="1" dirty="0">
              <a:latin typeface="Cambria" pitchFamily="18" charset="0"/>
            </a:endParaRPr>
          </a:p>
        </p:txBody>
      </p:sp>
      <p:grpSp>
        <p:nvGrpSpPr>
          <p:cNvPr id="21510" name="Группа 18"/>
          <p:cNvGrpSpPr>
            <a:grpSpLocks/>
          </p:cNvGrpSpPr>
          <p:nvPr/>
        </p:nvGrpSpPr>
        <p:grpSpPr bwMode="auto">
          <a:xfrm>
            <a:off x="1357313" y="2857500"/>
            <a:ext cx="1885950" cy="1057275"/>
            <a:chOff x="1357290" y="2857496"/>
            <a:chExt cx="1885963" cy="1057282"/>
          </a:xfrm>
        </p:grpSpPr>
        <p:sp>
          <p:nvSpPr>
            <p:cNvPr id="21518" name="Rectangle 14"/>
            <p:cNvSpPr>
              <a:spLocks noChangeArrowheads="1"/>
            </p:cNvSpPr>
            <p:nvPr/>
          </p:nvSpPr>
          <p:spPr bwMode="auto">
            <a:xfrm>
              <a:off x="2071670" y="2857496"/>
              <a:ext cx="70884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ru-RU" sz="2800">
                  <a:latin typeface="Cambria" pitchFamily="18" charset="0"/>
                </a:rPr>
                <a:t>3 Н</a:t>
              </a:r>
            </a:p>
          </p:txBody>
        </p:sp>
        <p:sp>
          <p:nvSpPr>
            <p:cNvPr id="15" name="Стрелка влево 14"/>
            <p:cNvSpPr/>
            <p:nvPr/>
          </p:nvSpPr>
          <p:spPr>
            <a:xfrm>
              <a:off x="1357290" y="3343274"/>
              <a:ext cx="1885963" cy="571504"/>
            </a:xfrm>
            <a:prstGeom prst="lef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21511" name="Группа 19"/>
          <p:cNvGrpSpPr>
            <a:grpSpLocks/>
          </p:cNvGrpSpPr>
          <p:nvPr/>
        </p:nvGrpSpPr>
        <p:grpSpPr bwMode="auto">
          <a:xfrm>
            <a:off x="4395788" y="2928938"/>
            <a:ext cx="1885950" cy="985837"/>
            <a:chOff x="4395786" y="2928934"/>
            <a:chExt cx="1885963" cy="985844"/>
          </a:xfrm>
        </p:grpSpPr>
        <p:sp>
          <p:nvSpPr>
            <p:cNvPr id="21516" name="Rectangle 9"/>
            <p:cNvSpPr>
              <a:spLocks noChangeArrowheads="1"/>
            </p:cNvSpPr>
            <p:nvPr/>
          </p:nvSpPr>
          <p:spPr bwMode="auto">
            <a:xfrm>
              <a:off x="4786314" y="2928934"/>
              <a:ext cx="70884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ru-RU" sz="2800">
                  <a:latin typeface="Cambria" pitchFamily="18" charset="0"/>
                </a:rPr>
                <a:t>3 Н</a:t>
              </a:r>
            </a:p>
          </p:txBody>
        </p:sp>
        <p:sp>
          <p:nvSpPr>
            <p:cNvPr id="16" name="Стрелка вправо 15"/>
            <p:cNvSpPr/>
            <p:nvPr/>
          </p:nvSpPr>
          <p:spPr>
            <a:xfrm>
              <a:off x="4395786" y="3343274"/>
              <a:ext cx="1885963" cy="571504"/>
            </a:xfrm>
            <a:prstGeom prst="rightArrow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5" name="Группа 21"/>
          <p:cNvGrpSpPr>
            <a:grpSpLocks/>
          </p:cNvGrpSpPr>
          <p:nvPr/>
        </p:nvGrpSpPr>
        <p:grpSpPr bwMode="auto">
          <a:xfrm>
            <a:off x="4429125" y="3071813"/>
            <a:ext cx="3248025" cy="1381125"/>
            <a:chOff x="4429124" y="3071810"/>
            <a:chExt cx="3248048" cy="1380476"/>
          </a:xfrm>
        </p:grpSpPr>
        <p:sp>
          <p:nvSpPr>
            <p:cNvPr id="21514" name="Rectangle 10"/>
            <p:cNvSpPr>
              <a:spLocks noChangeArrowheads="1"/>
            </p:cNvSpPr>
            <p:nvPr/>
          </p:nvSpPr>
          <p:spPr bwMode="auto">
            <a:xfrm>
              <a:off x="6215074" y="3929066"/>
              <a:ext cx="70884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ru-RU" sz="2800">
                  <a:latin typeface="Cambria" pitchFamily="18" charset="0"/>
                </a:rPr>
                <a:t>5Н </a:t>
              </a:r>
            </a:p>
          </p:txBody>
        </p:sp>
        <p:sp>
          <p:nvSpPr>
            <p:cNvPr id="18" name="Стрелка вправо 17"/>
            <p:cNvSpPr/>
            <p:nvPr/>
          </p:nvSpPr>
          <p:spPr>
            <a:xfrm>
              <a:off x="4429124" y="3071810"/>
              <a:ext cx="3248048" cy="1028217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04514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4143375" y="2500313"/>
            <a:ext cx="1214438" cy="1143000"/>
          </a:xfrm>
          <a:prstGeom prst="ellipse">
            <a:avLst/>
          </a:prstGeom>
          <a:gradFill>
            <a:gsLst>
              <a:gs pos="0">
                <a:srgbClr val="0070C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104385" cy="1584176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происходит с телом в результате действия сил?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914400" y="1928813"/>
            <a:ext cx="7772400" cy="200025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                                             </a:t>
            </a:r>
            <a:r>
              <a:rPr lang="ru-RU" sz="4500" dirty="0" smtClean="0"/>
              <a:t>10 Н                                                    10 Н           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" name="Стрелка влево 4"/>
          <p:cNvSpPr/>
          <p:nvPr/>
        </p:nvSpPr>
        <p:spPr>
          <a:xfrm>
            <a:off x="2214563" y="2643188"/>
            <a:ext cx="2571750" cy="928687"/>
          </a:xfrm>
          <a:prstGeom prst="lef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4786313" y="2643188"/>
            <a:ext cx="2571750" cy="92868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500063" y="5085184"/>
            <a:ext cx="83581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Cambria" pitchFamily="18" charset="0"/>
              </a:rPr>
              <a:t>Равнодействующая равна 0 значит тело либо находится в покое, либо движется равномерно и прямолинейно.</a:t>
            </a:r>
            <a:endParaRPr lang="ru-RU" sz="2400" dirty="0">
              <a:solidFill>
                <a:srgbClr val="7030A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41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81923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838200" y="1905000"/>
            <a:ext cx="8007350" cy="41910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6388" name="Picture 4" descr="i_0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487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7411" name="Picture 3" descr="forces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900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937326" y="8175"/>
            <a:ext cx="7772400" cy="864096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Решите задачу</a:t>
            </a:r>
          </a:p>
        </p:txBody>
      </p:sp>
      <p:pic>
        <p:nvPicPr>
          <p:cNvPr id="26627" name="Содержимое 3" descr="репка.bmp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rcRect l="8749" b="37917"/>
          <a:stretch>
            <a:fillRect/>
          </a:stretch>
        </p:blipFill>
        <p:spPr>
          <a:xfrm>
            <a:off x="750093" y="692696"/>
            <a:ext cx="7643813" cy="3900488"/>
          </a:xfrm>
          <a:prstGeom prst="rect">
            <a:avLst/>
          </a:prstGeom>
          <a:effectLst>
            <a:softEdge rad="112500"/>
          </a:effectLst>
        </p:spPr>
      </p:pic>
      <p:sp>
        <p:nvSpPr>
          <p:cNvPr id="27652" name="Прямоугольник 4"/>
          <p:cNvSpPr>
            <a:spLocks noChangeArrowheads="1"/>
          </p:cNvSpPr>
          <p:nvPr/>
        </p:nvSpPr>
        <p:spPr bwMode="auto">
          <a:xfrm>
            <a:off x="107504" y="4549676"/>
            <a:ext cx="885698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Дед, взявшись за репку, развивает силу тяги до 600 Н, бабка до 100 Н, внучка до 50 Н, Жучка до 30 Н, кошка до 10 Н и мышка до 2 Н. Справилась бы с репкой эта компания без мышки, если силы, удерживающие репку, равны 791 Н?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7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Решите задачу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060848"/>
            <a:ext cx="8280920" cy="45243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dirty="0"/>
              <a:t>Коля и Толя влюбились в Олю и стали тянуть ее в разные стороны. Коля тянет за ноги с силой 115 ньютонов, а Толя за руки с силой 110 ньютонов. Вычислите, чему равна равнодействующая этих сил и узнайте, как будет двигаться Оля: вперед ногами или головой?</a:t>
            </a:r>
          </a:p>
        </p:txBody>
      </p:sp>
    </p:spTree>
    <p:extLst>
      <p:ext uri="{BB962C8B-B14F-4D97-AF65-F5344CB8AC3E}">
        <p14:creationId xmlns:p14="http://schemas.microsoft.com/office/powerpoint/2010/main" val="180229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Решите задачу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274838"/>
            <a:ext cx="8568952" cy="35394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/>
              <a:t>Папа тянет одеяло на себя с силой 0,5 килоньютонов, а мама тянет то же самое одеяло на себя с силой 600 </a:t>
            </a:r>
            <a:r>
              <a:rPr lang="ru-RU" sz="3200" dirty="0" err="1"/>
              <a:t>ньтонов</a:t>
            </a:r>
            <a:r>
              <a:rPr lang="ru-RU" sz="3200" dirty="0"/>
              <a:t>. Измерь результирующую этих двух сил, направленных в противоположные стороны и догадайся, у кого из родителей сильнее мерзнут по ночам пятки.</a:t>
            </a:r>
          </a:p>
        </p:txBody>
      </p:sp>
    </p:spTree>
    <p:extLst>
      <p:ext uri="{BB962C8B-B14F-4D97-AF65-F5344CB8AC3E}">
        <p14:creationId xmlns:p14="http://schemas.microsoft.com/office/powerpoint/2010/main" val="1334787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8"/>
            <a:ext cx="81369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Папа</a:t>
            </a:r>
            <a:r>
              <a:rPr lang="ru-RU" sz="3200" dirty="0"/>
              <a:t>, мама и бабушка не пускают Катю на свидание к Артуру, хватают за руки и пытаются удержать дома, прилагая все вместе силу, направленную по одной прямой в одну сторону и равную 500 ньютонам. Однако Катя прямолинейно и равномерно движется в противоположную сторону - к двери. Чему равна сила, с которой Катя стремится на свидание к Артуру?</a:t>
            </a:r>
          </a:p>
        </p:txBody>
      </p:sp>
    </p:spTree>
    <p:extLst>
      <p:ext uri="{BB962C8B-B14F-4D97-AF65-F5344CB8AC3E}">
        <p14:creationId xmlns:p14="http://schemas.microsoft.com/office/powerpoint/2010/main" val="175224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4687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99476"/>
            <a:ext cx="3805808" cy="4608512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Найти равнодействующую сил, действующих на точку А (см. рисунок). Изобразите эту равнодействующую.</a:t>
            </a:r>
            <a:endParaRPr lang="ru-RU" sz="2800" dirty="0"/>
          </a:p>
        </p:txBody>
      </p:sp>
      <p:pic>
        <p:nvPicPr>
          <p:cNvPr id="2052" name="Picture 4" descr="C:\Users\григорий\Desktop\аааааа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44" y="116632"/>
            <a:ext cx="4483608" cy="505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117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620688"/>
            <a:ext cx="3528392" cy="48944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григорий\Desktop\пеппппппппппппппппппппп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4367784" cy="507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711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Определение, обозначение, единицы измерения равнодействующей сил.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988840"/>
            <a:ext cx="8435280" cy="3168352"/>
          </a:xfrm>
        </p:spPr>
        <p:txBody>
          <a:bodyPr>
            <a:noAutofit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en-US" sz="4000" dirty="0" smtClean="0">
                <a:latin typeface="Calibri" pitchFamily="34" charset="0"/>
              </a:rPr>
              <a:t>    </a:t>
            </a:r>
            <a:r>
              <a:rPr lang="ru-RU" sz="4000" dirty="0" smtClean="0">
                <a:latin typeface="Calibri" pitchFamily="34" charset="0"/>
              </a:rPr>
              <a:t>Сила, которая производит на тело такое же действие, как и несколько одновременно действующих сил, называется </a:t>
            </a:r>
            <a:r>
              <a:rPr lang="ru-RU" sz="4000" b="1" i="1" dirty="0" smtClean="0">
                <a:latin typeface="Calibri" pitchFamily="34" charset="0"/>
              </a:rPr>
              <a:t>равнодействующей этих сил</a:t>
            </a:r>
            <a:r>
              <a:rPr lang="ru-RU" sz="4000" dirty="0" smtClean="0">
                <a:latin typeface="Calibri" pitchFamily="34" charset="0"/>
              </a:rPr>
              <a:t> (учебник </a:t>
            </a:r>
            <a:r>
              <a:rPr lang="ru-RU" sz="4000" dirty="0" smtClean="0">
                <a:latin typeface="Calibri" pitchFamily="34" charset="0"/>
              </a:rPr>
              <a:t>стр.104).</a:t>
            </a:r>
            <a:endParaRPr lang="ru-RU" sz="4000" dirty="0">
              <a:latin typeface="Calibri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39552" y="5085184"/>
            <a:ext cx="8147248" cy="12961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7200" b="1" dirty="0" smtClean="0">
                <a:solidFill>
                  <a:srgbClr val="FF0000"/>
                </a:solidFill>
                <a:latin typeface="Calibri" pitchFamily="34" charset="0"/>
              </a:rPr>
              <a:t>[R</a:t>
            </a:r>
            <a:r>
              <a:rPr lang="en-US" sz="72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7200" b="1" dirty="0" smtClean="0">
                <a:solidFill>
                  <a:srgbClr val="FF0000"/>
                </a:solidFill>
                <a:latin typeface="Calibri" pitchFamily="34" charset="0"/>
              </a:rPr>
              <a:t>]</a:t>
            </a:r>
            <a:r>
              <a:rPr lang="ru-RU" sz="7200" dirty="0" smtClean="0">
                <a:latin typeface="Calibri" pitchFamily="34" charset="0"/>
              </a:rPr>
              <a:t>= 1 Н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298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568" y="928688"/>
            <a:ext cx="1604962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8"/>
          <p:cNvPicPr>
            <a:picLocks noChangeAspect="1" noChangeArrowheads="1"/>
          </p:cNvPicPr>
          <p:nvPr/>
        </p:nvPicPr>
        <p:blipFill>
          <a:blip r:embed="rId4"/>
          <a:srcRect l="32433" t="41327" b="38010"/>
          <a:stretch>
            <a:fillRect/>
          </a:stretch>
        </p:blipFill>
        <p:spPr bwMode="auto">
          <a:xfrm>
            <a:off x="4121944" y="3771897"/>
            <a:ext cx="3471862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7"/>
          <p:cNvGrpSpPr>
            <a:grpSpLocks/>
          </p:cNvGrpSpPr>
          <p:nvPr/>
        </p:nvGrpSpPr>
        <p:grpSpPr bwMode="auto">
          <a:xfrm>
            <a:off x="1425435" y="3911311"/>
            <a:ext cx="714375" cy="1679575"/>
            <a:chOff x="2428860" y="4786322"/>
            <a:chExt cx="714377" cy="1679583"/>
          </a:xfrm>
        </p:grpSpPr>
        <p:sp>
          <p:nvSpPr>
            <p:cNvPr id="6" name="Стрелка вниз 5"/>
            <p:cNvSpPr/>
            <p:nvPr/>
          </p:nvSpPr>
          <p:spPr>
            <a:xfrm>
              <a:off x="2428860" y="4786322"/>
              <a:ext cx="285751" cy="1285881"/>
            </a:xfrm>
            <a:prstGeom prst="downArrow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aphicFrame>
          <p:nvGraphicFramePr>
            <p:cNvPr id="2052" name="Object 3"/>
            <p:cNvGraphicFramePr>
              <a:graphicFrameLocks noChangeAspect="1"/>
            </p:cNvGraphicFramePr>
            <p:nvPr/>
          </p:nvGraphicFramePr>
          <p:xfrm>
            <a:off x="2714612" y="5929330"/>
            <a:ext cx="428625" cy="536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0" name="Формула" r:id="rId5" imgW="203024" imgH="253780" progId="Equation.3">
                    <p:embed/>
                  </p:oleObj>
                </mc:Choice>
                <mc:Fallback>
                  <p:oleObj name="Формула" r:id="rId5" imgW="203024" imgH="2537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14612" y="5929330"/>
                          <a:ext cx="428625" cy="5365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Группа 18"/>
          <p:cNvGrpSpPr>
            <a:grpSpLocks/>
          </p:cNvGrpSpPr>
          <p:nvPr/>
        </p:nvGrpSpPr>
        <p:grpSpPr bwMode="auto">
          <a:xfrm>
            <a:off x="1420668" y="2286000"/>
            <a:ext cx="1044575" cy="1357312"/>
            <a:chOff x="2428860" y="3071810"/>
            <a:chExt cx="1044580" cy="1357322"/>
          </a:xfrm>
        </p:grpSpPr>
        <p:sp>
          <p:nvSpPr>
            <p:cNvPr id="10" name="Стрелка вверх 9"/>
            <p:cNvSpPr/>
            <p:nvPr/>
          </p:nvSpPr>
          <p:spPr>
            <a:xfrm>
              <a:off x="2428860" y="3143248"/>
              <a:ext cx="285751" cy="1285884"/>
            </a:xfrm>
            <a:prstGeom prst="upArrow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aphicFrame>
          <p:nvGraphicFramePr>
            <p:cNvPr id="2051" name="Object 10"/>
            <p:cNvGraphicFramePr>
              <a:graphicFrameLocks noChangeAspect="1"/>
            </p:cNvGraphicFramePr>
            <p:nvPr/>
          </p:nvGraphicFramePr>
          <p:xfrm>
            <a:off x="3071802" y="3071810"/>
            <a:ext cx="401638" cy="563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1" name="Формула" r:id="rId7" imgW="190335" imgH="266469" progId="Equation.3">
                    <p:embed/>
                  </p:oleObj>
                </mc:Choice>
                <mc:Fallback>
                  <p:oleObj name="Формула" r:id="rId7" imgW="190335" imgH="26646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1802" y="3071810"/>
                          <a:ext cx="401638" cy="5635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058" name="Picture 8"/>
          <p:cNvPicPr>
            <a:picLocks noChangeAspect="1" noChangeArrowheads="1"/>
          </p:cNvPicPr>
          <p:nvPr/>
        </p:nvPicPr>
        <p:blipFill>
          <a:blip r:embed="rId4"/>
          <a:srcRect t="91837" b="-1404"/>
          <a:stretch>
            <a:fillRect/>
          </a:stretch>
        </p:blipFill>
        <p:spPr bwMode="auto">
          <a:xfrm>
            <a:off x="3857624" y="5197186"/>
            <a:ext cx="385762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Группа 20"/>
          <p:cNvGrpSpPr>
            <a:grpSpLocks/>
          </p:cNvGrpSpPr>
          <p:nvPr/>
        </p:nvGrpSpPr>
        <p:grpSpPr bwMode="auto">
          <a:xfrm>
            <a:off x="5607843" y="4554248"/>
            <a:ext cx="785813" cy="1571625"/>
            <a:chOff x="6357950" y="3643314"/>
            <a:chExt cx="785815" cy="1571636"/>
          </a:xfrm>
        </p:grpSpPr>
        <p:sp>
          <p:nvSpPr>
            <p:cNvPr id="7" name="Стрелка вниз 6"/>
            <p:cNvSpPr/>
            <p:nvPr/>
          </p:nvSpPr>
          <p:spPr>
            <a:xfrm>
              <a:off x="6357950" y="3643314"/>
              <a:ext cx="285751" cy="1571636"/>
            </a:xfrm>
            <a:prstGeom prst="downArrow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aphicFrame>
          <p:nvGraphicFramePr>
            <p:cNvPr id="2050" name="Object 6"/>
            <p:cNvGraphicFramePr>
              <a:graphicFrameLocks noChangeAspect="1"/>
            </p:cNvGraphicFramePr>
            <p:nvPr/>
          </p:nvGraphicFramePr>
          <p:xfrm>
            <a:off x="6715140" y="4572008"/>
            <a:ext cx="428625" cy="536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2" name="Формула" r:id="rId9" imgW="203024" imgH="253780" progId="Equation.3">
                    <p:embed/>
                  </p:oleObj>
                </mc:Choice>
                <mc:Fallback>
                  <p:oleObj name="Формула" r:id="rId9" imgW="203024" imgH="2537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15140" y="4572008"/>
                          <a:ext cx="428625" cy="5365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Стрелка вверх 10"/>
          <p:cNvSpPr/>
          <p:nvPr/>
        </p:nvSpPr>
        <p:spPr>
          <a:xfrm>
            <a:off x="5605245" y="3000374"/>
            <a:ext cx="285750" cy="1571625"/>
          </a:xfrm>
          <a:prstGeom prst="up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55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556792"/>
            <a:ext cx="7175351" cy="3168352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Как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расчитать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равнодействующую сил?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63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Правило нахождения равнодействующей.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23928" y="1628800"/>
            <a:ext cx="4690864" cy="244827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4300" b="1" dirty="0" smtClean="0"/>
              <a:t>   Если силы направлены в одну сторону, то </a:t>
            </a:r>
            <a:endParaRPr lang="en-US" sz="4300" b="1" dirty="0" smtClean="0"/>
          </a:p>
          <a:p>
            <a:pPr algn="ctr">
              <a:buNone/>
            </a:pPr>
            <a:r>
              <a:rPr lang="en-US" sz="4800" b="1" i="1" dirty="0" smtClean="0">
                <a:solidFill>
                  <a:srgbClr val="FF0000"/>
                </a:solidFill>
              </a:rPr>
              <a:t>R</a:t>
            </a:r>
            <a:r>
              <a:rPr lang="ru-RU" sz="4800" b="1" i="1" dirty="0" smtClean="0">
                <a:solidFill>
                  <a:srgbClr val="FF0000"/>
                </a:solidFill>
              </a:rPr>
              <a:t> = F</a:t>
            </a:r>
            <a:r>
              <a:rPr lang="ru-RU" sz="4800" b="1" i="1" baseline="-25000" dirty="0" smtClean="0">
                <a:solidFill>
                  <a:srgbClr val="FF0000"/>
                </a:solidFill>
              </a:rPr>
              <a:t>1</a:t>
            </a:r>
            <a:r>
              <a:rPr lang="ru-RU" sz="4800" b="1" i="1" dirty="0" smtClean="0">
                <a:solidFill>
                  <a:srgbClr val="FF0000"/>
                </a:solidFill>
              </a:rPr>
              <a:t> + F</a:t>
            </a:r>
            <a:r>
              <a:rPr lang="ru-RU" sz="4800" b="1" i="1" baseline="-25000" dirty="0" smtClean="0">
                <a:solidFill>
                  <a:srgbClr val="FF0000"/>
                </a:solidFill>
              </a:rPr>
              <a:t>2</a:t>
            </a:r>
            <a:endParaRPr lang="ru-RU" sz="4800" b="1" i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251520" y="4293096"/>
            <a:ext cx="8363272" cy="21602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600" dirty="0" smtClean="0"/>
              <a:t>Равнодействующая сил, направленных по одной прямой в одну сторону, направлена в ту же сторону, а её модуль равен сумме модулей составляющих сил (учебник, стр. </a:t>
            </a:r>
            <a:r>
              <a:rPr lang="ru-RU" sz="3600" dirty="0" smtClean="0"/>
              <a:t>105</a:t>
            </a:r>
            <a:r>
              <a:rPr lang="ru-RU" sz="3600" dirty="0" smtClean="0"/>
              <a:t>).</a:t>
            </a:r>
            <a:endParaRPr lang="ru-RU" sz="3600" dirty="0"/>
          </a:p>
        </p:txBody>
      </p:sp>
      <p:pic>
        <p:nvPicPr>
          <p:cNvPr id="2050" name="Picture 2" descr="IMG_2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65688"/>
            <a:ext cx="3675344" cy="27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08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Правило нахождения равнодействующей.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779912" y="1628800"/>
            <a:ext cx="5184576" cy="273630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4300" b="1" dirty="0" smtClean="0"/>
              <a:t>   Если силы направлены в противоположные стороны, то </a:t>
            </a:r>
            <a:endParaRPr lang="en-US" sz="4300" b="1" dirty="0" smtClean="0"/>
          </a:p>
          <a:p>
            <a:pPr algn="ctr">
              <a:buNone/>
            </a:pPr>
            <a:r>
              <a:rPr lang="en-US" sz="4800" b="1" i="1" dirty="0" smtClean="0">
                <a:solidFill>
                  <a:srgbClr val="FF0000"/>
                </a:solidFill>
              </a:rPr>
              <a:t>R</a:t>
            </a:r>
            <a:r>
              <a:rPr lang="ru-RU" sz="4800" b="1" i="1" dirty="0" smtClean="0">
                <a:solidFill>
                  <a:srgbClr val="FF0000"/>
                </a:solidFill>
              </a:rPr>
              <a:t> = F</a:t>
            </a:r>
            <a:r>
              <a:rPr lang="ru-RU" sz="4800" b="1" i="1" baseline="-25000" dirty="0" smtClean="0">
                <a:solidFill>
                  <a:srgbClr val="FF0000"/>
                </a:solidFill>
              </a:rPr>
              <a:t>1</a:t>
            </a:r>
            <a:r>
              <a:rPr lang="ru-RU" sz="4800" b="1" i="1" dirty="0" smtClean="0">
                <a:solidFill>
                  <a:srgbClr val="FF0000"/>
                </a:solidFill>
              </a:rPr>
              <a:t> - F</a:t>
            </a:r>
            <a:r>
              <a:rPr lang="ru-RU" sz="4800" b="1" i="1" baseline="-25000" dirty="0" smtClean="0">
                <a:solidFill>
                  <a:srgbClr val="FF0000"/>
                </a:solidFill>
              </a:rPr>
              <a:t>2</a:t>
            </a:r>
            <a:endParaRPr lang="ru-RU" sz="4800" b="1" i="1" dirty="0" smtClean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23528" y="4365104"/>
            <a:ext cx="8363272" cy="22322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600" dirty="0" smtClean="0"/>
              <a:t>Равнодействующая сил, направленных по одной прямой в противоположные стороны, направлена в сторону большей по модулю силы, а её модуль равен разности модулей составляющих сил (учебник, стр. </a:t>
            </a:r>
            <a:r>
              <a:rPr lang="ru-RU" sz="3600" dirty="0" smtClean="0"/>
              <a:t>106</a:t>
            </a:r>
            <a:r>
              <a:rPr lang="ru-RU" sz="3600" dirty="0" smtClean="0"/>
              <a:t>).</a:t>
            </a:r>
            <a:endParaRPr lang="ru-RU" sz="3600" dirty="0"/>
          </a:p>
        </p:txBody>
      </p:sp>
      <p:pic>
        <p:nvPicPr>
          <p:cNvPr id="3074" name="Picture 2" descr="IMG_2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3135"/>
            <a:ext cx="3707904" cy="2754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169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 build="p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152</TotalTime>
  <Words>467</Words>
  <Application>Microsoft Office PowerPoint</Application>
  <PresentationFormat>Экран (4:3)</PresentationFormat>
  <Paragraphs>56</Paragraphs>
  <Slides>19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Воздушный поток</vt:lpstr>
      <vt:lpstr>Тема Office</vt:lpstr>
      <vt:lpstr>1_Тема Office</vt:lpstr>
      <vt:lpstr>2_Тема Office</vt:lpstr>
      <vt:lpstr>Формула</vt:lpstr>
      <vt:lpstr>Презентация PowerPoint</vt:lpstr>
      <vt:lpstr>Презентация PowerPoint</vt:lpstr>
      <vt:lpstr>Найти равнодействующую сил, действующих на точку А (см. рисунок). Изобразите эту равнодействующую.</vt:lpstr>
      <vt:lpstr>Презентация PowerPoint</vt:lpstr>
      <vt:lpstr>Определение, обозначение, единицы измерения равнодействующей сил.</vt:lpstr>
      <vt:lpstr>Презентация PowerPoint</vt:lpstr>
      <vt:lpstr>Как расчитать равнодействующую сил?</vt:lpstr>
      <vt:lpstr>Правило нахождения равнодействующей.</vt:lpstr>
      <vt:lpstr>Правило нахождения равнодействующей.</vt:lpstr>
      <vt:lpstr>Презентация PowerPoint</vt:lpstr>
      <vt:lpstr>Презентация PowerPoint</vt:lpstr>
      <vt:lpstr>Презентация PowerPoint</vt:lpstr>
      <vt:lpstr>Что происходит с телом в результате действия сил?</vt:lpstr>
      <vt:lpstr>Презентация PowerPoint</vt:lpstr>
      <vt:lpstr>Презентация PowerPoint</vt:lpstr>
      <vt:lpstr>Решите задачу</vt:lpstr>
      <vt:lpstr>Решите задачу</vt:lpstr>
      <vt:lpstr>Решите задачу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григорий</dc:creator>
  <cp:lastModifiedBy>Пользователь</cp:lastModifiedBy>
  <cp:revision>15</cp:revision>
  <dcterms:created xsi:type="dcterms:W3CDTF">2013-12-14T15:19:25Z</dcterms:created>
  <dcterms:modified xsi:type="dcterms:W3CDTF">2024-12-04T16:47:55Z</dcterms:modified>
</cp:coreProperties>
</file>